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3"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07D134BF-12EC-4B18-AC90-582B8DDBE137}" type="datetimeFigureOut">
              <a:rPr lang="ar-IQ" smtClean="0"/>
              <a:t>19/03/1441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7D134BF-12EC-4B18-AC90-582B8DDBE137}" type="datetimeFigureOut">
              <a:rPr lang="ar-IQ" smtClean="0"/>
              <a:t>19/03/1441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7D134BF-12EC-4B18-AC90-582B8DDBE137}" type="datetimeFigureOut">
              <a:rPr lang="ar-IQ" smtClean="0"/>
              <a:t>19/03/1441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7D134BF-12EC-4B18-AC90-582B8DDBE137}" type="datetimeFigureOut">
              <a:rPr lang="ar-IQ" smtClean="0"/>
              <a:t>19/03/1441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7D134BF-12EC-4B18-AC90-582B8DDBE137}" type="datetimeFigureOut">
              <a:rPr lang="ar-IQ" smtClean="0"/>
              <a:t>19/03/1441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7D134BF-12EC-4B18-AC90-582B8DDBE137}" type="datetimeFigureOut">
              <a:rPr lang="ar-IQ" smtClean="0"/>
              <a:t>19/03/1441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7D134BF-12EC-4B18-AC90-582B8DDBE137}" type="datetimeFigureOut">
              <a:rPr lang="ar-IQ" smtClean="0"/>
              <a:t>19/03/1441</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094B3AD-B085-4BE1-AAA6-EFC0BE9A0ADF}"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2636912"/>
            <a:ext cx="7128792" cy="792088"/>
          </a:xfrm>
        </p:spPr>
        <p:txBody>
          <a:bodyPr>
            <a:noAutofit/>
          </a:bodyPr>
          <a:lstStyle/>
          <a:p>
            <a:pPr>
              <a:lnSpc>
                <a:spcPct val="115000"/>
              </a:lnSpc>
            </a:pPr>
            <a:r>
              <a:rPr lang="ar-IQ" sz="4800" dirty="0" smtClean="0">
                <a:solidFill>
                  <a:schemeClr val="tx1"/>
                </a:solidFill>
                <a:cs typeface="+mn-cs"/>
              </a:rPr>
              <a:t>نظرية البورت</a:t>
            </a:r>
            <a:endParaRPr lang="ar-IQ" sz="4800" dirty="0">
              <a:solidFill>
                <a:schemeClr val="tx1"/>
              </a:solidFill>
              <a:cs typeface="+mn-cs"/>
            </a:endParaRPr>
          </a:p>
        </p:txBody>
      </p:sp>
      <p:sp>
        <p:nvSpPr>
          <p:cNvPr id="3" name="عنوان فرعي 2"/>
          <p:cNvSpPr>
            <a:spLocks noGrp="1"/>
          </p:cNvSpPr>
          <p:nvPr>
            <p:ph type="subTitle" idx="1"/>
          </p:nvPr>
        </p:nvSpPr>
        <p:spPr>
          <a:xfrm>
            <a:off x="1403648" y="4437112"/>
            <a:ext cx="6400800" cy="2016224"/>
          </a:xfrm>
        </p:spPr>
        <p:txBody>
          <a:bodyPr>
            <a:noAutofit/>
          </a:bodyPr>
          <a:lstStyle/>
          <a:p>
            <a:pPr>
              <a:lnSpc>
                <a:spcPct val="115000"/>
              </a:lnSpc>
            </a:pPr>
            <a:r>
              <a:rPr lang="ar-IQ" sz="2400" dirty="0" smtClean="0">
                <a:solidFill>
                  <a:schemeClr val="tx1"/>
                </a:solidFill>
                <a:effectLst/>
                <a:latin typeface="Simplified Arabic"/>
                <a:ea typeface="Calibri"/>
                <a:cs typeface="Ali-A-Samik"/>
              </a:rPr>
              <a:t>الاستاذ المساعد الدكتور (اياد هاشم محمد)</a:t>
            </a:r>
            <a:endParaRPr lang="en-US" sz="1600" dirty="0">
              <a:solidFill>
                <a:schemeClr val="tx1"/>
              </a:solidFill>
              <a:ea typeface="Calibri"/>
              <a:cs typeface="Arial"/>
            </a:endParaRPr>
          </a:p>
          <a:p>
            <a:endParaRPr lang="ar-IQ" sz="2400" dirty="0">
              <a:solidFill>
                <a:schemeClr val="tx1"/>
              </a:solidFill>
            </a:endParaRPr>
          </a:p>
        </p:txBody>
      </p:sp>
      <p:pic>
        <p:nvPicPr>
          <p:cNvPr id="5" name="صورة 4"/>
          <p:cNvPicPr/>
          <p:nvPr/>
        </p:nvPicPr>
        <p:blipFill>
          <a:blip r:embed="rId2">
            <a:extLst>
              <a:ext uri="{28A0092B-C50C-407E-A947-70E740481C1C}">
                <a14:useLocalDpi xmlns:a14="http://schemas.microsoft.com/office/drawing/2010/main" val="0"/>
              </a:ext>
            </a:extLst>
          </a:blip>
          <a:stretch>
            <a:fillRect/>
          </a:stretch>
        </p:blipFill>
        <p:spPr>
          <a:xfrm>
            <a:off x="827584" y="463699"/>
            <a:ext cx="1357630" cy="1381125"/>
          </a:xfrm>
          <a:prstGeom prst="rect">
            <a:avLst/>
          </a:prstGeom>
        </p:spPr>
      </p:pic>
      <p:sp>
        <p:nvSpPr>
          <p:cNvPr id="6" name="مربع نص 5"/>
          <p:cNvSpPr txBox="1"/>
          <p:nvPr/>
        </p:nvSpPr>
        <p:spPr>
          <a:xfrm>
            <a:off x="5436096" y="332656"/>
            <a:ext cx="3240360" cy="1047979"/>
          </a:xfrm>
          <a:prstGeom prst="rect">
            <a:avLst/>
          </a:prstGeom>
          <a:noFill/>
        </p:spPr>
        <p:txBody>
          <a:bodyPr wrap="square" rtlCol="1">
            <a:spAutoFit/>
          </a:bodyPr>
          <a:lstStyle/>
          <a:p>
            <a:pPr algn="ctr">
              <a:lnSpc>
                <a:spcPct val="115000"/>
              </a:lnSpc>
            </a:pPr>
            <a:r>
              <a:rPr lang="ar-IQ" dirty="0" smtClean="0">
                <a:ea typeface="Calibri"/>
                <a:cs typeface="Ali-A-Samik"/>
              </a:rPr>
              <a:t>     </a:t>
            </a:r>
            <a:r>
              <a:rPr lang="ar-IQ" b="1" dirty="0" smtClean="0">
                <a:ea typeface="Calibri"/>
                <a:cs typeface="Ali-A-Samik"/>
              </a:rPr>
              <a:t>جامعة </a:t>
            </a:r>
            <a:r>
              <a:rPr lang="ar-IQ" b="1" dirty="0">
                <a:ea typeface="Calibri"/>
                <a:cs typeface="Ali-A-Samik"/>
              </a:rPr>
              <a:t>ديالى </a:t>
            </a:r>
            <a:endParaRPr lang="en-US" sz="1050" b="1" dirty="0">
              <a:ea typeface="Calibri"/>
              <a:cs typeface="Arial"/>
            </a:endParaRPr>
          </a:p>
          <a:p>
            <a:pPr algn="ctr">
              <a:lnSpc>
                <a:spcPct val="115000"/>
              </a:lnSpc>
            </a:pPr>
            <a:r>
              <a:rPr lang="ar-IQ" b="1" dirty="0">
                <a:ea typeface="Calibri"/>
                <a:cs typeface="Ali-A-Samik"/>
              </a:rPr>
              <a:t>         كلية التربية للعلوم الانسانية </a:t>
            </a:r>
            <a:endParaRPr lang="en-US" sz="1050" b="1" dirty="0">
              <a:ea typeface="Calibri"/>
              <a:cs typeface="Arial"/>
            </a:endParaRPr>
          </a:p>
          <a:p>
            <a:pPr algn="ctr">
              <a:lnSpc>
                <a:spcPct val="115000"/>
              </a:lnSpc>
            </a:pPr>
            <a:r>
              <a:rPr lang="ar-IQ" b="1" dirty="0">
                <a:ea typeface="Calibri"/>
                <a:cs typeface="Ali-A-Samik"/>
              </a:rPr>
              <a:t>        قسم العلوم التربوية والنفسية </a:t>
            </a:r>
            <a:endParaRPr lang="en-US" sz="1050" b="1" dirty="0">
              <a:ea typeface="Calibri"/>
              <a:cs typeface="Arial"/>
            </a:endParaRPr>
          </a:p>
        </p:txBody>
      </p:sp>
    </p:spTree>
    <p:extLst>
      <p:ext uri="{BB962C8B-B14F-4D97-AF65-F5344CB8AC3E}">
        <p14:creationId xmlns:p14="http://schemas.microsoft.com/office/powerpoint/2010/main" val="388202033"/>
      </p:ext>
    </p:extLst>
  </p:cSld>
  <p:clrMapOvr>
    <a:masterClrMapping/>
  </p:clrMapOvr>
  <mc:AlternateContent xmlns:mc="http://schemas.openxmlformats.org/markup-compatibility/2006" xmlns:p14="http://schemas.microsoft.com/office/powerpoint/2010/main">
    <mc:Choice Requires="p14">
      <p:transition spd="slow" p14:dur="45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just">
              <a:buNone/>
            </a:pPr>
            <a:r>
              <a:rPr lang="ar-IQ" sz="2800" dirty="0">
                <a:solidFill>
                  <a:schemeClr val="tx1"/>
                </a:solidFill>
              </a:rPr>
              <a:t>نظرية البورت:								</a:t>
            </a:r>
            <a:r>
              <a:rPr lang="ar-IQ" sz="2800" dirty="0" smtClean="0">
                <a:solidFill>
                  <a:schemeClr val="tx1"/>
                </a:solidFill>
              </a:rPr>
              <a:t>تعتبر </a:t>
            </a:r>
            <a:r>
              <a:rPr lang="ar-IQ" sz="2800" dirty="0">
                <a:solidFill>
                  <a:schemeClr val="tx1"/>
                </a:solidFill>
              </a:rPr>
              <a:t>نظرية البورت للسمات من النظريات البسيطة والمفهومة بسبب اتصالها المباشر بحياة الناس اليومية من خلال الأوصاف التي يطلقونها على بعضهم البعض من البخل الشجاعة الثرثرة الذكاء إذ أن لكل فرد مميزات سمات شخصية ثابتة فيه ملاحظة تميزه عن الآخرين لاختلافهم عنه بهذه السمات وقد عرف البورت السمة في كتابه بأنها نظام نفسي عصبي مركزي عام خاص بالفرد يعمل على جمع المثيرات المتعددة متساوية وظيفيا كما يعمل على إصدار توجيه أشكال متساوية من السلوك ألتكيفي أو التعبيري وهي تتضمن فكرتين أساسيتين هما:											</a:t>
            </a:r>
            <a:endParaRPr lang="ar-IQ" sz="2800" dirty="0" smtClean="0">
              <a:solidFill>
                <a:schemeClr val="tx1"/>
              </a:solidFill>
            </a:endParaRPr>
          </a:p>
          <a:p>
            <a:pPr marL="0" indent="0" algn="just">
              <a:buNone/>
            </a:pPr>
            <a:r>
              <a:rPr lang="ar-IQ" sz="2800" dirty="0" smtClean="0">
                <a:solidFill>
                  <a:schemeClr val="tx1"/>
                </a:solidFill>
              </a:rPr>
              <a:t>1-الفكرة </a:t>
            </a:r>
            <a:r>
              <a:rPr lang="ar-IQ" sz="2800" dirty="0">
                <a:solidFill>
                  <a:schemeClr val="tx1"/>
                </a:solidFill>
              </a:rPr>
              <a:t>الاولى :وجود استعداد مستقل عن الضر وف الخارجية ومستقل عن ظروف التعلم والبيئة					</a:t>
            </a:r>
            <a:endParaRPr lang="ar-IQ" sz="2800" dirty="0" smtClean="0">
              <a:solidFill>
                <a:schemeClr val="tx1"/>
              </a:solidFill>
            </a:endParaRPr>
          </a:p>
          <a:p>
            <a:pPr marL="0" indent="0" algn="just">
              <a:buNone/>
            </a:pPr>
            <a:r>
              <a:rPr lang="ar-IQ" sz="2800" dirty="0" smtClean="0">
                <a:solidFill>
                  <a:schemeClr val="tx1"/>
                </a:solidFill>
              </a:rPr>
              <a:t>2-الفكرة </a:t>
            </a:r>
            <a:r>
              <a:rPr lang="ar-IQ" sz="2800" dirty="0" err="1">
                <a:solidFill>
                  <a:schemeClr val="tx1"/>
                </a:solidFill>
              </a:rPr>
              <a:t>الثانية:العمومية</a:t>
            </a:r>
            <a:r>
              <a:rPr lang="ar-IQ" sz="2800" dirty="0">
                <a:solidFill>
                  <a:schemeClr val="tx1"/>
                </a:solidFill>
              </a:rPr>
              <a:t> او الثبات في السلوك الفردي فكرتان مترابطتان يبعضهما اشد ارتباطا 		</a:t>
            </a:r>
          </a:p>
        </p:txBody>
      </p:sp>
    </p:spTree>
    <p:extLst>
      <p:ext uri="{BB962C8B-B14F-4D97-AF65-F5344CB8AC3E}">
        <p14:creationId xmlns:p14="http://schemas.microsoft.com/office/powerpoint/2010/main" val="31631152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buNone/>
            </a:pPr>
            <a:r>
              <a:rPr lang="ar-IQ" dirty="0">
                <a:solidFill>
                  <a:schemeClr val="tx1"/>
                </a:solidFill>
              </a:rPr>
              <a:t>كما عرف البورت الشخصية بانها ذلك النظام الديناميكي داخل الفرد لتلك الأنظمة النفسية الجسمية التي تحتم تكيفاته المتفردة ببيئته وينظر البورت الى الشخصية على انها متكونة من عوامل متجزئة ثابته كل واحد منها يعتمد على </a:t>
            </a:r>
            <a:r>
              <a:rPr lang="ar-IQ" dirty="0" err="1">
                <a:solidFill>
                  <a:schemeClr val="tx1"/>
                </a:solidFill>
              </a:rPr>
              <a:t>الاخروالشخصية</a:t>
            </a:r>
            <a:r>
              <a:rPr lang="ar-IQ" dirty="0">
                <a:solidFill>
                  <a:schemeClr val="tx1"/>
                </a:solidFill>
              </a:rPr>
              <a:t> هي وجود كينونة داخلية والجانب الاكبر من السلوك ناتج عن قوى داخل الشخص بالرغم من عدم نكرانه </a:t>
            </a:r>
            <a:r>
              <a:rPr lang="ar-IQ" dirty="0" err="1">
                <a:solidFill>
                  <a:schemeClr val="tx1"/>
                </a:solidFill>
              </a:rPr>
              <a:t>للتاثيرات</a:t>
            </a:r>
            <a:r>
              <a:rPr lang="ar-IQ" dirty="0">
                <a:solidFill>
                  <a:schemeClr val="tx1"/>
                </a:solidFill>
              </a:rPr>
              <a:t> لوقاية للفرد ولكنه يرى الادراك الخاص بالفرد لهذه القوى هو الذي يحدد من سلوكه اذا يرى ان بعض السلوك ان بعض السلوك الذي يبدو انه مسيطر عليه من قبل قوى خارجية هو بالواقع مسيطر عليه من قبل قوى داخلية ويعتقد الاختلافات في سلوك الفرد  ربما تكون ناتجة عن وجود نزعات او سمات متضادة موجودة في طبيعة الشخص ذاته ويعني ذلك </a:t>
            </a:r>
            <a:r>
              <a:rPr lang="ar-IQ" dirty="0" err="1">
                <a:solidFill>
                  <a:schemeClr val="tx1"/>
                </a:solidFill>
              </a:rPr>
              <a:t>التنضيم</a:t>
            </a:r>
            <a:r>
              <a:rPr lang="ar-IQ" dirty="0">
                <a:solidFill>
                  <a:schemeClr val="tx1"/>
                </a:solidFill>
              </a:rPr>
              <a:t> الديناميكي بينما تكون الشخصية في تغير ونمو </a:t>
            </a:r>
            <a:r>
              <a:rPr lang="ar-IQ" dirty="0" err="1">
                <a:solidFill>
                  <a:schemeClr val="tx1"/>
                </a:solidFill>
              </a:rPr>
              <a:t>داءمية</a:t>
            </a:r>
            <a:r>
              <a:rPr lang="ar-IQ" dirty="0">
                <a:solidFill>
                  <a:schemeClr val="tx1"/>
                </a:solidFill>
              </a:rPr>
              <a:t> حركيا ومع ذلك فهو نمو منظم وان اشكال </a:t>
            </a:r>
            <a:r>
              <a:rPr lang="ar-IQ" dirty="0" err="1">
                <a:solidFill>
                  <a:schemeClr val="tx1"/>
                </a:solidFill>
              </a:rPr>
              <a:t>التنضيم</a:t>
            </a:r>
            <a:r>
              <a:rPr lang="ar-IQ" dirty="0">
                <a:solidFill>
                  <a:schemeClr val="tx1"/>
                </a:solidFill>
              </a:rPr>
              <a:t> تتغير كما ان بعض جوانب الشخصية تتغير ايضا لذا فهو يفترض  ان الشخصية </a:t>
            </a:r>
            <a:r>
              <a:rPr lang="ar-IQ" dirty="0" err="1">
                <a:solidFill>
                  <a:schemeClr val="tx1"/>
                </a:solidFill>
              </a:rPr>
              <a:t>تنضيم</a:t>
            </a:r>
            <a:r>
              <a:rPr lang="ar-IQ" dirty="0">
                <a:solidFill>
                  <a:schemeClr val="tx1"/>
                </a:solidFill>
              </a:rPr>
              <a:t> داخلي  موجود في داخل الفرد وليس خارجه وهذا يعني ان السمة لا تكتسب قيمتها </a:t>
            </a:r>
            <a:r>
              <a:rPr lang="ar-IQ" dirty="0" err="1">
                <a:solidFill>
                  <a:schemeClr val="tx1"/>
                </a:solidFill>
              </a:rPr>
              <a:t>بوجوها</a:t>
            </a:r>
            <a:r>
              <a:rPr lang="ar-IQ" dirty="0">
                <a:solidFill>
                  <a:schemeClr val="tx1"/>
                </a:solidFill>
              </a:rPr>
              <a:t> المطلق بل </a:t>
            </a:r>
            <a:r>
              <a:rPr lang="ar-IQ" dirty="0" err="1">
                <a:solidFill>
                  <a:schemeClr val="tx1"/>
                </a:solidFill>
              </a:rPr>
              <a:t>بوجوها</a:t>
            </a:r>
            <a:r>
              <a:rPr lang="ar-IQ" dirty="0">
                <a:solidFill>
                  <a:schemeClr val="tx1"/>
                </a:solidFill>
              </a:rPr>
              <a:t> مع سمة او سمات </a:t>
            </a:r>
            <a:r>
              <a:rPr lang="ar-IQ" dirty="0" err="1">
                <a:solidFill>
                  <a:schemeClr val="tx1"/>
                </a:solidFill>
              </a:rPr>
              <a:t>اخرى.ويقصد</a:t>
            </a:r>
            <a:r>
              <a:rPr lang="ar-IQ" dirty="0">
                <a:solidFill>
                  <a:schemeClr val="tx1"/>
                </a:solidFill>
              </a:rPr>
              <a:t> البورت </a:t>
            </a:r>
            <a:r>
              <a:rPr lang="ar-IQ" dirty="0" err="1">
                <a:solidFill>
                  <a:schemeClr val="tx1"/>
                </a:solidFill>
              </a:rPr>
              <a:t>بالانظمة</a:t>
            </a:r>
            <a:r>
              <a:rPr lang="ar-IQ" dirty="0">
                <a:solidFill>
                  <a:schemeClr val="tx1"/>
                </a:solidFill>
              </a:rPr>
              <a:t> النفسية الجسمية بانه </a:t>
            </a:r>
            <a:r>
              <a:rPr lang="ar-IQ" dirty="0" err="1">
                <a:solidFill>
                  <a:schemeClr val="tx1"/>
                </a:solidFill>
              </a:rPr>
              <a:t>اعتبرالشخصية</a:t>
            </a:r>
            <a:r>
              <a:rPr lang="ar-IQ" dirty="0">
                <a:solidFill>
                  <a:schemeClr val="tx1"/>
                </a:solidFill>
              </a:rPr>
              <a:t> منتظمة على عناصر من كل العقل والجسم في وحدة متكاملة ومنظمة بشكل معقد ان هذه الشخصية التي افترضها البورت انها موجودة داخل الشخص وهي التي تحدد او تحتم سلوك </a:t>
            </a:r>
            <a:r>
              <a:rPr lang="ar-IQ" dirty="0" err="1">
                <a:solidFill>
                  <a:schemeClr val="tx1"/>
                </a:solidFill>
              </a:rPr>
              <a:t>االشخص</a:t>
            </a:r>
            <a:r>
              <a:rPr lang="ar-IQ" dirty="0">
                <a:solidFill>
                  <a:schemeClr val="tx1"/>
                </a:solidFill>
              </a:rPr>
              <a:t> وفكره وهذا يعني ان لكل فرد من الافراد شخصية مختلفة عن الاخرين .</a:t>
            </a:r>
          </a:p>
        </p:txBody>
      </p:sp>
    </p:spTree>
    <p:extLst>
      <p:ext uri="{BB962C8B-B14F-4D97-AF65-F5344CB8AC3E}">
        <p14:creationId xmlns:p14="http://schemas.microsoft.com/office/powerpoint/2010/main" val="1967784549"/>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buNone/>
            </a:pPr>
            <a:r>
              <a:rPr lang="ar-IQ" dirty="0">
                <a:solidFill>
                  <a:schemeClr val="tx1"/>
                </a:solidFill>
              </a:rPr>
              <a:t>يقسم البورت سمات الشخصية الى ثلاث انواع </a:t>
            </a:r>
            <a:r>
              <a:rPr lang="ar-IQ" dirty="0" smtClean="0">
                <a:solidFill>
                  <a:schemeClr val="tx1"/>
                </a:solidFill>
              </a:rPr>
              <a:t>هي:</a:t>
            </a:r>
          </a:p>
          <a:p>
            <a:pPr marL="0" indent="0">
              <a:buNone/>
            </a:pPr>
            <a:r>
              <a:rPr lang="ar-IQ" dirty="0" smtClean="0">
                <a:solidFill>
                  <a:schemeClr val="tx1"/>
                </a:solidFill>
              </a:rPr>
              <a:t>1-السمات </a:t>
            </a:r>
            <a:r>
              <a:rPr lang="ar-IQ" dirty="0">
                <a:solidFill>
                  <a:schemeClr val="tx1"/>
                </a:solidFill>
              </a:rPr>
              <a:t>الاساسية (العظمى) وهي سمات </a:t>
            </a:r>
            <a:r>
              <a:rPr lang="ar-IQ" dirty="0" err="1">
                <a:solidFill>
                  <a:schemeClr val="tx1"/>
                </a:solidFill>
              </a:rPr>
              <a:t>ساىدة</a:t>
            </a:r>
            <a:r>
              <a:rPr lang="ar-IQ" dirty="0">
                <a:solidFill>
                  <a:schemeClr val="tx1"/>
                </a:solidFill>
              </a:rPr>
              <a:t> في سلوك الفرد والتي </a:t>
            </a:r>
            <a:r>
              <a:rPr lang="ar-IQ" dirty="0" err="1">
                <a:solidFill>
                  <a:schemeClr val="tx1"/>
                </a:solidFill>
              </a:rPr>
              <a:t>يتاثر</a:t>
            </a:r>
            <a:r>
              <a:rPr lang="ar-IQ" dirty="0">
                <a:solidFill>
                  <a:schemeClr val="tx1"/>
                </a:solidFill>
              </a:rPr>
              <a:t> بها في كل سلوك يصدر عنه وتتمركز حول شخصيته وتشمل الدوافع والعواطف المسيطرة والسمات البارزة ومثال ذلك  وجود ميل متطرف عند الفرد ما نحو القوة والمتعة والعدل بحيث نجد كل ما يصدر عن الفرد من سلوكيات مصوغ بهذا العمل وهذا النوع من السمات  قليل والافراد الذين يتسمون بهذا النوع من السمات </a:t>
            </a:r>
            <a:r>
              <a:rPr lang="ar-IQ" dirty="0" smtClean="0">
                <a:solidFill>
                  <a:schemeClr val="tx1"/>
                </a:solidFill>
              </a:rPr>
              <a:t>قليلون.</a:t>
            </a:r>
          </a:p>
          <a:p>
            <a:pPr marL="0" indent="0">
              <a:buNone/>
            </a:pPr>
            <a:endParaRPr lang="ar-IQ" dirty="0" smtClean="0">
              <a:solidFill>
                <a:schemeClr val="tx1"/>
              </a:solidFill>
            </a:endParaRPr>
          </a:p>
          <a:p>
            <a:pPr marL="0" indent="0">
              <a:buNone/>
            </a:pPr>
            <a:r>
              <a:rPr lang="ar-IQ" dirty="0" smtClean="0">
                <a:solidFill>
                  <a:schemeClr val="tx1"/>
                </a:solidFill>
              </a:rPr>
              <a:t>2-السمات </a:t>
            </a:r>
            <a:r>
              <a:rPr lang="ar-IQ" dirty="0" err="1">
                <a:solidFill>
                  <a:schemeClr val="tx1"/>
                </a:solidFill>
              </a:rPr>
              <a:t>المركزية:وهي</a:t>
            </a:r>
            <a:r>
              <a:rPr lang="ar-IQ" dirty="0">
                <a:solidFill>
                  <a:schemeClr val="tx1"/>
                </a:solidFill>
              </a:rPr>
              <a:t> تلك السمات التي تكون لها سيطرة اقل على سلوك الشخص ولكنها مهمة اذا تعتبر من بين اكثر السمات تميزا لشخصية الفرد وهي اكثر خمس الى عشر سمات يمكن ان نصنف بها شخص ما فكل فرد منا يتسم سلوكه بخمس الى عشر سمات مركزية تعكس اسلوبه </a:t>
            </a:r>
            <a:r>
              <a:rPr lang="ar-IQ" dirty="0" err="1">
                <a:solidFill>
                  <a:schemeClr val="tx1"/>
                </a:solidFill>
              </a:rPr>
              <a:t>المميزفي</a:t>
            </a:r>
            <a:r>
              <a:rPr lang="ar-IQ" dirty="0">
                <a:solidFill>
                  <a:schemeClr val="tx1"/>
                </a:solidFill>
              </a:rPr>
              <a:t> السلوك والتعامل مع الاخرين والاستجابة للمواقف المختلفة ومن الصفات المركزية التي كثيرا ما تتكر لدى الافراد هي الخجل والمنافسة.	</a:t>
            </a:r>
          </a:p>
        </p:txBody>
      </p:sp>
    </p:spTree>
    <p:extLst>
      <p:ext uri="{BB962C8B-B14F-4D97-AF65-F5344CB8AC3E}">
        <p14:creationId xmlns:p14="http://schemas.microsoft.com/office/powerpoint/2010/main" val="658469924"/>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buNone/>
            </a:pPr>
            <a:r>
              <a:rPr lang="ar-IQ" sz="2800" dirty="0" smtClean="0">
                <a:solidFill>
                  <a:schemeClr val="tx1"/>
                </a:solidFill>
              </a:rPr>
              <a:t>3-السمات </a:t>
            </a:r>
            <a:r>
              <a:rPr lang="ar-IQ" sz="2800" dirty="0">
                <a:solidFill>
                  <a:schemeClr val="tx1"/>
                </a:solidFill>
              </a:rPr>
              <a:t>الثانوية: وهي اشياء قد </a:t>
            </a:r>
            <a:r>
              <a:rPr lang="ar-IQ" sz="2800" dirty="0" err="1">
                <a:solidFill>
                  <a:schemeClr val="tx1"/>
                </a:solidFill>
              </a:rPr>
              <a:t>لاتكون</a:t>
            </a:r>
            <a:r>
              <a:rPr lang="ar-IQ" sz="2800" dirty="0">
                <a:solidFill>
                  <a:schemeClr val="tx1"/>
                </a:solidFill>
              </a:rPr>
              <a:t> مؤثرة في سلوك الفرد  ولكنها </a:t>
            </a:r>
            <a:r>
              <a:rPr lang="ar-IQ" sz="2800" dirty="0" err="1">
                <a:solidFill>
                  <a:schemeClr val="tx1"/>
                </a:solidFill>
              </a:rPr>
              <a:t>تضهر</a:t>
            </a:r>
            <a:r>
              <a:rPr lang="ar-IQ" sz="2800" dirty="0">
                <a:solidFill>
                  <a:schemeClr val="tx1"/>
                </a:solidFill>
              </a:rPr>
              <a:t> من فترة الى اخرى وهذه السمات حسب علماء النفس تمثل العناصر او المكونات </a:t>
            </a:r>
            <a:r>
              <a:rPr lang="ar-IQ" sz="2800" dirty="0" err="1">
                <a:solidFill>
                  <a:schemeClr val="tx1"/>
                </a:solidFill>
              </a:rPr>
              <a:t>الاساسيةفي</a:t>
            </a:r>
            <a:r>
              <a:rPr lang="ar-IQ" sz="2800" dirty="0">
                <a:solidFill>
                  <a:schemeClr val="tx1"/>
                </a:solidFill>
              </a:rPr>
              <a:t> الشخصية وهي سمات </a:t>
            </a:r>
            <a:r>
              <a:rPr lang="ar-IQ" sz="2800" dirty="0" err="1">
                <a:solidFill>
                  <a:schemeClr val="tx1"/>
                </a:solidFill>
              </a:rPr>
              <a:t>مركزةخاصة</a:t>
            </a:r>
            <a:r>
              <a:rPr lang="ar-IQ" sz="2800" dirty="0">
                <a:solidFill>
                  <a:schemeClr val="tx1"/>
                </a:solidFill>
              </a:rPr>
              <a:t> </a:t>
            </a:r>
            <a:r>
              <a:rPr lang="ar-IQ" sz="2800" dirty="0" err="1">
                <a:solidFill>
                  <a:schemeClr val="tx1"/>
                </a:solidFill>
              </a:rPr>
              <a:t>تضهر</a:t>
            </a:r>
            <a:r>
              <a:rPr lang="ar-IQ" sz="2800" dirty="0">
                <a:solidFill>
                  <a:schemeClr val="tx1"/>
                </a:solidFill>
              </a:rPr>
              <a:t> في مواقف معينة دون غيرها وهي اقل اهمية بالنسبة لجوهر الشخصية ويمكن للفرد ان يملك عددا كبيرا منها مثل ان يتسم فردا ما بالسيطرة والعدوانية في البيت اثناء ممارسته لدورة ك اب ويتسم بالامتثال في عامله مع </a:t>
            </a:r>
            <a:r>
              <a:rPr lang="ar-IQ" sz="2800" dirty="0" err="1">
                <a:solidFill>
                  <a:schemeClr val="tx1"/>
                </a:solidFill>
              </a:rPr>
              <a:t>رؤؤساىه</a:t>
            </a:r>
            <a:r>
              <a:rPr lang="ar-IQ" sz="2800" dirty="0">
                <a:solidFill>
                  <a:schemeClr val="tx1"/>
                </a:solidFill>
              </a:rPr>
              <a:t> في العمل ويمكن ايضا ان تندرج </a:t>
            </a:r>
            <a:r>
              <a:rPr lang="ar-IQ" sz="2800" dirty="0" err="1">
                <a:solidFill>
                  <a:schemeClr val="tx1"/>
                </a:solidFill>
              </a:rPr>
              <a:t>التفضلات</a:t>
            </a:r>
            <a:r>
              <a:rPr lang="ar-IQ" sz="2800" dirty="0">
                <a:solidFill>
                  <a:schemeClr val="tx1"/>
                </a:solidFill>
              </a:rPr>
              <a:t> والعادات ضمن هذا النوع من السمات مثل ميل الفرد الى ممارسته للطعام والشراب والعادات التي يميل اليها ان البورت لم يقصد باسمات العادات والاتجاهات فالعادات من وجهة نظرة لها </a:t>
            </a:r>
            <a:r>
              <a:rPr lang="ar-IQ" sz="2800" dirty="0" err="1">
                <a:solidFill>
                  <a:schemeClr val="tx1"/>
                </a:solidFill>
              </a:rPr>
              <a:t>تاثيرا</a:t>
            </a:r>
            <a:r>
              <a:rPr lang="ar-IQ" sz="2800" dirty="0">
                <a:solidFill>
                  <a:schemeClr val="tx1"/>
                </a:solidFill>
              </a:rPr>
              <a:t> ضيق ومحدود بالمقارنة مع السمات .</a:t>
            </a:r>
          </a:p>
        </p:txBody>
      </p:sp>
    </p:spTree>
    <p:extLst>
      <p:ext uri="{BB962C8B-B14F-4D97-AF65-F5344CB8AC3E}">
        <p14:creationId xmlns:p14="http://schemas.microsoft.com/office/powerpoint/2010/main" val="238514069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95</TotalTime>
  <Words>500</Words>
  <Application>Microsoft Office PowerPoint</Application>
  <PresentationFormat>عرض على الشاشة (3:4)‏</PresentationFormat>
  <Paragraphs>14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شكل موجة</vt:lpstr>
      <vt:lpstr>نظرية البورت</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تقرير مادة الارشاد الاكاديمي لمحة تاريخة عن نشأة الارشاد النفسي معنى مفهــــــوم الارشـــاد الـــــنفسي مبررات الحاجة الـــى الارشاد النفسي اهـــــــداف العمـــــلية الارشــــــادية المستفــــــيدون مـــن عمـــلية الارشاد</dc:title>
  <dc:creator>دل</dc:creator>
  <cp:lastModifiedBy>jabar</cp:lastModifiedBy>
  <cp:revision>28</cp:revision>
  <dcterms:created xsi:type="dcterms:W3CDTF">2018-09-24T14:37:09Z</dcterms:created>
  <dcterms:modified xsi:type="dcterms:W3CDTF">2019-11-16T07:41:49Z</dcterms:modified>
</cp:coreProperties>
</file>